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6/30/2025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umanAIze Hackathon &lt;Ed-Tech Edition&gt; | Hack2skill | humanaize-education">
            <a:extLst>
              <a:ext uri="{FF2B5EF4-FFF2-40B4-BE49-F238E27FC236}">
                <a16:creationId xmlns:a16="http://schemas.microsoft.com/office/drawing/2014/main" id="{72EE7C44-3103-2E1F-CA0B-18AFABBE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r="18775" b="-1"/>
          <a:stretch>
            <a:fillRect/>
          </a:stretch>
        </p:blipFill>
        <p:spPr bwMode="auto">
          <a:xfrm>
            <a:off x="20" y="10"/>
            <a:ext cx="60959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Deep Dive into the Vulnerabilities of Smart Contracts">
            <a:extLst>
              <a:ext uri="{FF2B5EF4-FFF2-40B4-BE49-F238E27FC236}">
                <a16:creationId xmlns:a16="http://schemas.microsoft.com/office/drawing/2014/main" id="{8427C09E-5CCD-2363-0569-8CE942D6C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2" r="20114"/>
          <a:stretch>
            <a:fillRect/>
          </a:stretch>
        </p:blipFill>
        <p:spPr bwMode="auto">
          <a:xfrm>
            <a:off x="6095994" y="10"/>
            <a:ext cx="60960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sz="4200" b="1" err="1">
                <a:effectLst/>
              </a:rPr>
              <a:t>SentinelAI</a:t>
            </a:r>
            <a:r>
              <a:rPr lang="en-US" sz="4200" b="1">
                <a:effectLst/>
              </a:rPr>
              <a:t>: </a:t>
            </a:r>
            <a:br>
              <a:rPr lang="en-US" sz="4200" b="1">
                <a:effectLst/>
              </a:rPr>
            </a:br>
            <a:r>
              <a:rPr lang="en-US" sz="4200" b="1">
                <a:effectLst/>
              </a:rPr>
              <a:t>AI-Powered Smart Contract Security</a:t>
            </a:r>
            <a:br>
              <a:rPr lang="en-US" sz="4200" b="1">
                <a:effectLst/>
              </a:rPr>
            </a:br>
            <a:r>
              <a:rPr lang="en-US" sz="4200" b="1" err="1">
                <a:effectLst/>
              </a:rPr>
              <a:t>BlockDAG</a:t>
            </a:r>
            <a:r>
              <a:rPr lang="en-US" sz="4200" b="1">
                <a:effectLst/>
              </a:rPr>
              <a:t> Hackathon 2025</a:t>
            </a:r>
            <a:endParaRPr lang="en-US" sz="420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>
                <a:effectLst/>
              </a:rPr>
              <a:t>By Team: </a:t>
            </a:r>
            <a:r>
              <a:rPr lang="en-US" err="1">
                <a:effectLst/>
              </a:rPr>
              <a:t>Phulera</a:t>
            </a:r>
            <a:endParaRPr lang="en-US">
              <a:effectLst/>
            </a:endParaRPr>
          </a:p>
          <a:p>
            <a:pPr>
              <a:lnSpc>
                <a:spcPct val="100000"/>
              </a:lnSpc>
            </a:pPr>
            <a:r>
              <a:rPr lang="en-US">
                <a:effectLst/>
              </a:rPr>
              <a:t>Theme: AI + Smart Contracts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en-IN" sz="2800" b="1">
                <a:effectLst/>
              </a:rPr>
              <a:t>The Problem Statement</a:t>
            </a:r>
            <a:r>
              <a:rPr lang="en-US" sz="2800"/>
              <a:t>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609600"/>
            <a:ext cx="6628583" cy="2362611"/>
          </a:xfrm>
        </p:spPr>
        <p:txBody>
          <a:bodyPr anchor="ctr">
            <a:normAutofit/>
          </a:bodyPr>
          <a:lstStyle/>
          <a:p>
            <a:pPr marL="36900" lvl="0" indent="0">
              <a:buNone/>
            </a:pPr>
            <a:r>
              <a:rPr lang="en-US" sz="1800">
                <a:effectLst/>
              </a:rPr>
              <a:t>Smart contract vulnerabilities are a persistent and costly threat in the blockchain ecosystem, leading to </a:t>
            </a:r>
            <a:r>
              <a:rPr lang="en-US" sz="1800" b="1">
                <a:effectLst/>
              </a:rPr>
              <a:t>billions in lost funds</a:t>
            </a:r>
            <a:r>
              <a:rPr lang="en-US" sz="1800">
                <a:effectLst/>
              </a:rPr>
              <a:t>. Current auditing processes are often manual, time-consuming, expensive, and reactive, struggling to keep pace with the rapid deployment of new contracts and sophisticated attack vectors. There's a critical need for a proactive, scalable, and intelligent security solution.</a:t>
            </a:r>
            <a:endParaRPr lang="en-US" sz="1800"/>
          </a:p>
        </p:txBody>
      </p:sp>
      <p:pic>
        <p:nvPicPr>
          <p:cNvPr id="1028" name="Picture 4" descr="Our AI Hackathon Journey. Preparing for an AI hackathon presents… | by Dan  Pincu | CyberArk Engineering | Medium">
            <a:extLst>
              <a:ext uri="{FF2B5EF4-FFF2-40B4-BE49-F238E27FC236}">
                <a16:creationId xmlns:a16="http://schemas.microsoft.com/office/drawing/2014/main" id="{95B80372-A2B1-7C63-A7A2-1062D8EB6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r="130" b="-3"/>
          <a:stretch>
            <a:fillRect/>
          </a:stretch>
        </p:blipFill>
        <p:spPr bwMode="auto"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lockDAG launches first HackerEarth Hackathon: $30m in grants for web3  developers">
            <a:extLst>
              <a:ext uri="{FF2B5EF4-FFF2-40B4-BE49-F238E27FC236}">
                <a16:creationId xmlns:a16="http://schemas.microsoft.com/office/drawing/2014/main" id="{6DB67E2A-1525-7AA6-46F2-A50413573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1" r="10480" b="5"/>
          <a:stretch>
            <a:fillRect/>
          </a:stretch>
        </p:blipFill>
        <p:spPr bwMode="auto">
          <a:xfrm>
            <a:off x="4413020" y="3225959"/>
            <a:ext cx="3337560" cy="2677887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6" r="-2" b="7854"/>
          <a:stretch>
            <a:fillRect/>
          </a:stretch>
        </p:blipFill>
        <p:spPr>
          <a:xfrm>
            <a:off x="7927327" y="3225959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30" name="Picture 6" descr="InfoEdge Ventures AI Hackathon 2024 | Hack2skill |  infoedge-ventures-ai-hackathon-2024">
            <a:extLst>
              <a:ext uri="{FF2B5EF4-FFF2-40B4-BE49-F238E27FC236}">
                <a16:creationId xmlns:a16="http://schemas.microsoft.com/office/drawing/2014/main" id="{03E7E941-38DF-CBAF-6693-55DCA9F91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327" y="3225959"/>
            <a:ext cx="3351582" cy="26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F26D-3E61-F9CA-AF71-8B51F842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402080"/>
          </a:xfrm>
        </p:spPr>
        <p:txBody>
          <a:bodyPr>
            <a:normAutofit/>
          </a:bodyPr>
          <a:lstStyle/>
          <a:p>
            <a:r>
              <a:rPr lang="en-IN" b="1">
                <a:effectLst/>
              </a:rPr>
              <a:t>Our Innovative Solution: SentinelAI</a:t>
            </a:r>
            <a:endParaRPr lang="en-IN"/>
          </a:p>
        </p:txBody>
      </p:sp>
      <p:pic>
        <p:nvPicPr>
          <p:cNvPr id="3095" name="Picture 3094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pic>
        <p:nvPicPr>
          <p:cNvPr id="3078" name="Picture 6" descr="Blockchain Security: Everything You Need to Know">
            <a:extLst>
              <a:ext uri="{FF2B5EF4-FFF2-40B4-BE49-F238E27FC236}">
                <a16:creationId xmlns:a16="http://schemas.microsoft.com/office/drawing/2014/main" id="{C14D98D6-CE01-E5AC-4032-6C20508E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212" y="753891"/>
            <a:ext cx="3492109" cy="152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I and Blockchain-Assisted Secure Data-Exchange Framework for Smart Home  Systems">
            <a:extLst>
              <a:ext uri="{FF2B5EF4-FFF2-40B4-BE49-F238E27FC236}">
                <a16:creationId xmlns:a16="http://schemas.microsoft.com/office/drawing/2014/main" id="{BF2CA781-E708-9C3C-22C5-791514EF1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2" r="10740"/>
          <a:stretch>
            <a:fillRect/>
          </a:stretch>
        </p:blipFill>
        <p:spPr bwMode="auto">
          <a:xfrm>
            <a:off x="973319" y="2552982"/>
            <a:ext cx="2743895" cy="17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0 Latest Innovations in Artificial Intelligence (AI) | Analytics Steps">
            <a:extLst>
              <a:ext uri="{FF2B5EF4-FFF2-40B4-BE49-F238E27FC236}">
                <a16:creationId xmlns:a16="http://schemas.microsoft.com/office/drawing/2014/main" id="{2B7F0A80-FEBC-5A42-861E-E2ABC3F5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r="7148" b="-3"/>
          <a:stretch>
            <a:fillRect/>
          </a:stretch>
        </p:blipFill>
        <p:spPr bwMode="auto">
          <a:xfrm>
            <a:off x="970652" y="4465885"/>
            <a:ext cx="2749228" cy="175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7AA6-E20B-BD49-2329-D9AFAE278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011" y="2159164"/>
            <a:ext cx="6310546" cy="3632035"/>
          </a:xfrm>
        </p:spPr>
        <p:txBody>
          <a:bodyPr>
            <a:normAutofit/>
          </a:bodyPr>
          <a:lstStyle/>
          <a:p>
            <a:pPr>
              <a:buClr>
                <a:srgbClr val="55E7FE"/>
              </a:buClr>
            </a:pPr>
            <a:r>
              <a:rPr lang="en-US">
                <a:effectLst/>
              </a:rPr>
              <a:t>We propose </a:t>
            </a:r>
            <a:r>
              <a:rPr lang="en-US" b="1">
                <a:effectLst/>
              </a:rPr>
              <a:t>SentinelAI</a:t>
            </a:r>
            <a:r>
              <a:rPr lang="en-US">
                <a:effectLst/>
              </a:rPr>
              <a:t>, a decentralized application that integrates Artificial Intelligence to provide comprehensive smart contract security. SentinelAI utilizes </a:t>
            </a:r>
            <a:r>
              <a:rPr lang="en-US" b="1">
                <a:effectLst/>
              </a:rPr>
              <a:t>machine learning models</a:t>
            </a:r>
            <a:r>
              <a:rPr lang="en-US">
                <a:effectLst/>
              </a:rPr>
              <a:t> to proactively identify vulnerabilities in contract code pre-deployment and to detect anomalous, potentially malicious patterns in on-chain transaction data in real-time. This offers both preventative and active monitoring capabilities.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2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BB606-5852-11AC-94CF-AB7E89C3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89798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</a:rPr>
              <a:t>Technical Architecture &amp; Key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A551-2931-7F20-3F44-84864CEA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9521"/>
            <a:ext cx="5978072" cy="3545327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00000"/>
              </a:lnSpc>
              <a:buClr>
                <a:srgbClr val="E17536"/>
              </a:buClr>
              <a:buNone/>
            </a:pPr>
            <a:r>
              <a:rPr lang="en-IN" sz="1400" err="1">
                <a:effectLst/>
              </a:rPr>
              <a:t>SentinelAI</a:t>
            </a:r>
            <a:r>
              <a:rPr lang="en-IN" sz="1400">
                <a:effectLst/>
              </a:rPr>
              <a:t> is built on a robust architecture designed for efficiency and scalability.</a:t>
            </a:r>
          </a:p>
          <a:p>
            <a:pPr>
              <a:lnSpc>
                <a:spcPct val="100000"/>
              </a:lnSpc>
              <a:buClr>
                <a:srgbClr val="E17536"/>
              </a:buClr>
            </a:pPr>
            <a:r>
              <a:rPr lang="en-IN" sz="1400" b="1">
                <a:effectLst/>
              </a:rPr>
              <a:t>Blockchain:</a:t>
            </a:r>
            <a:r>
              <a:rPr lang="en-IN" sz="1400">
                <a:effectLst/>
              </a:rPr>
              <a:t> Ethereum (EVM-compatible for broad </a:t>
            </a:r>
            <a:r>
              <a:rPr lang="en-IN" sz="1400" err="1">
                <a:effectLst/>
              </a:rPr>
              <a:t>dApp</a:t>
            </a:r>
            <a:r>
              <a:rPr lang="en-IN" sz="1400">
                <a:effectLst/>
              </a:rPr>
              <a:t> integration)</a:t>
            </a:r>
          </a:p>
          <a:p>
            <a:pPr>
              <a:lnSpc>
                <a:spcPct val="100000"/>
              </a:lnSpc>
              <a:buClr>
                <a:srgbClr val="E17536"/>
              </a:buClr>
            </a:pPr>
            <a:r>
              <a:rPr lang="en-IN" sz="1400" b="1">
                <a:effectLst/>
              </a:rPr>
              <a:t>Smart Contracts:</a:t>
            </a:r>
            <a:r>
              <a:rPr lang="en-IN" sz="1400">
                <a:effectLst/>
              </a:rPr>
              <a:t> Solidity for core </a:t>
            </a:r>
            <a:r>
              <a:rPr lang="en-IN" sz="1400" err="1">
                <a:effectLst/>
              </a:rPr>
              <a:t>dApp</a:t>
            </a:r>
            <a:r>
              <a:rPr lang="en-IN" sz="1400">
                <a:effectLst/>
              </a:rPr>
              <a:t> logic, user interaction, and potentially a governance model</a:t>
            </a:r>
          </a:p>
          <a:p>
            <a:pPr>
              <a:lnSpc>
                <a:spcPct val="100000"/>
              </a:lnSpc>
              <a:buClr>
                <a:srgbClr val="E17536"/>
              </a:buClr>
            </a:pPr>
            <a:r>
              <a:rPr lang="en-IN" sz="1400" b="1">
                <a:effectLst/>
              </a:rPr>
              <a:t>AI/ML Core:</a:t>
            </a:r>
            <a:r>
              <a:rPr lang="en-IN" sz="1400">
                <a:effectLst/>
              </a:rPr>
              <a:t> Python (TensorFlow/</a:t>
            </a:r>
            <a:r>
              <a:rPr lang="en-IN" sz="1400" err="1">
                <a:effectLst/>
              </a:rPr>
              <a:t>PyTorch</a:t>
            </a:r>
            <a:r>
              <a:rPr lang="en-IN" sz="1400">
                <a:effectLst/>
              </a:rPr>
              <a:t>) for training and deploying AI models that </a:t>
            </a:r>
            <a:r>
              <a:rPr lang="en-IN" sz="1400" err="1">
                <a:effectLst/>
              </a:rPr>
              <a:t>analyze</a:t>
            </a:r>
            <a:r>
              <a:rPr lang="en-IN" sz="1400">
                <a:effectLst/>
              </a:rPr>
              <a:t> code patterns and on-chain </a:t>
            </a:r>
            <a:r>
              <a:rPr lang="en-IN" sz="1400" err="1">
                <a:effectLst/>
              </a:rPr>
              <a:t>behavior</a:t>
            </a:r>
            <a:endParaRPr lang="en-IN" sz="1400">
              <a:effectLst/>
            </a:endParaRPr>
          </a:p>
          <a:p>
            <a:pPr>
              <a:lnSpc>
                <a:spcPct val="100000"/>
              </a:lnSpc>
              <a:buClr>
                <a:srgbClr val="E17536"/>
              </a:buClr>
            </a:pPr>
            <a:r>
              <a:rPr lang="en-IN" sz="1400" b="1">
                <a:effectLst/>
              </a:rPr>
              <a:t>Frontend:</a:t>
            </a:r>
            <a:r>
              <a:rPr lang="en-IN" sz="1400">
                <a:effectLst/>
              </a:rPr>
              <a:t> React.js for an intuitive, responsive, and secure user dashboard</a:t>
            </a:r>
          </a:p>
          <a:p>
            <a:pPr>
              <a:lnSpc>
                <a:spcPct val="100000"/>
              </a:lnSpc>
              <a:buClr>
                <a:srgbClr val="E17536"/>
              </a:buClr>
            </a:pPr>
            <a:r>
              <a:rPr lang="en-IN" sz="1400" b="1">
                <a:effectLst/>
              </a:rPr>
              <a:t>Key Features:</a:t>
            </a:r>
            <a:r>
              <a:rPr lang="en-IN" sz="1400">
                <a:effectLst/>
              </a:rPr>
              <a:t> Automated vulnerability scanning, real-time threat alerts, historical risk assessment, and a user-friendly security dashboard.</a:t>
            </a:r>
          </a:p>
        </p:txBody>
      </p:sp>
      <p:pic>
        <p:nvPicPr>
          <p:cNvPr id="4110" name="Picture 4109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100" name="Picture 4" descr="Typical network topology of the Ethereum blockchain platform | Download  Scientific Diagram">
            <a:extLst>
              <a:ext uri="{FF2B5EF4-FFF2-40B4-BE49-F238E27FC236}">
                <a16:creationId xmlns:a16="http://schemas.microsoft.com/office/drawing/2014/main" id="{BD56F4D7-D6BD-689E-5197-4AB55785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2"/>
          <a:stretch>
            <a:fillRect/>
          </a:stretch>
        </p:blipFill>
        <p:spPr bwMode="auto">
          <a:xfrm>
            <a:off x="7678736" y="643465"/>
            <a:ext cx="4003193" cy="2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thereum blockchain network architecture for distributed OPF. | Download  Scientific Diagram">
            <a:extLst>
              <a:ext uri="{FF2B5EF4-FFF2-40B4-BE49-F238E27FC236}">
                <a16:creationId xmlns:a16="http://schemas.microsoft.com/office/drawing/2014/main" id="{D38CBEEA-35AE-0B29-EA0D-4D1C4C8A6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r="12961" b="-2"/>
          <a:stretch>
            <a:fillRect/>
          </a:stretch>
        </p:blipFill>
        <p:spPr bwMode="auto">
          <a:xfrm>
            <a:off x="7678736" y="3294291"/>
            <a:ext cx="4003193" cy="25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19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op DeFi Lending and Staking Protocol Vulnerabilities and Mitigations -  Metana">
            <a:extLst>
              <a:ext uri="{FF2B5EF4-FFF2-40B4-BE49-F238E27FC236}">
                <a16:creationId xmlns:a16="http://schemas.microsoft.com/office/drawing/2014/main" id="{334ACD2E-B035-A631-A000-303FDDCB0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0" r="26119"/>
          <a:stretch>
            <a:fillRect/>
          </a:stretch>
        </p:blipFill>
        <p:spPr bwMode="auto">
          <a:xfrm>
            <a:off x="20" y="10"/>
            <a:ext cx="6092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xploring the DeFi Ecosystem: Transforming Finance with Decentralization">
            <a:extLst>
              <a:ext uri="{FF2B5EF4-FFF2-40B4-BE49-F238E27FC236}">
                <a16:creationId xmlns:a16="http://schemas.microsoft.com/office/drawing/2014/main" id="{6EAAB9F1-8891-774A-149C-2AE28E35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8" r="20331"/>
          <a:stretch>
            <a:fillRect/>
          </a:stretch>
        </p:blipFill>
        <p:spPr bwMode="auto">
          <a:xfrm>
            <a:off x="6092952" y="10"/>
            <a:ext cx="60990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725283-1A1C-ED05-41B1-DE6F7C65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>
                <a:effectLst/>
              </a:rPr>
              <a:t>Who Benefits &amp; Why It Matters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B866-032F-ACF0-FFE2-BEDC33B5E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2100" dirty="0" err="1">
                <a:effectLst/>
              </a:rPr>
              <a:t>SentinelAI</a:t>
            </a:r>
            <a:r>
              <a:rPr lang="en-US" sz="2100" dirty="0">
                <a:effectLst/>
              </a:rPr>
              <a:t> provides crucial value across the blockchain ecosystem, fostering a more secure and trustworthy environment.</a:t>
            </a:r>
          </a:p>
          <a:p>
            <a:pPr>
              <a:lnSpc>
                <a:spcPct val="100000"/>
              </a:lnSpc>
            </a:pPr>
            <a:r>
              <a:rPr lang="en-US" sz="2100" b="1" dirty="0">
                <a:effectLst/>
              </a:rPr>
              <a:t>Users:</a:t>
            </a:r>
            <a:r>
              <a:rPr lang="en-US" sz="2100" dirty="0">
                <a:effectLst/>
              </a:rPr>
              <a:t> Smart contract developers, </a:t>
            </a:r>
            <a:r>
              <a:rPr lang="en-US" sz="2100" dirty="0" err="1">
                <a:effectLst/>
              </a:rPr>
              <a:t>dApp</a:t>
            </a:r>
            <a:r>
              <a:rPr lang="en-US" sz="2100" dirty="0">
                <a:effectLst/>
              </a:rPr>
              <a:t> development teams, DeFi protocols, and independent blockchain auditors.</a:t>
            </a:r>
          </a:p>
          <a:p>
            <a:pPr>
              <a:lnSpc>
                <a:spcPct val="100000"/>
              </a:lnSpc>
            </a:pPr>
            <a:r>
              <a:rPr lang="en-US" sz="2100" b="1" dirty="0">
                <a:effectLst/>
              </a:rPr>
              <a:t>Benefit 1:</a:t>
            </a:r>
            <a:r>
              <a:rPr lang="en-US" sz="2100" dirty="0">
                <a:effectLst/>
              </a:rPr>
              <a:t> Significantly reduces the time and cost associated with manual security audits.</a:t>
            </a:r>
          </a:p>
          <a:p>
            <a:pPr>
              <a:lnSpc>
                <a:spcPct val="100000"/>
              </a:lnSpc>
            </a:pPr>
            <a:r>
              <a:rPr lang="en-US" sz="2100" b="1" dirty="0">
                <a:effectLst/>
              </a:rPr>
              <a:t>Benefit 2:</a:t>
            </a:r>
            <a:r>
              <a:rPr lang="en-US" sz="2100" dirty="0">
                <a:effectLst/>
              </a:rPr>
              <a:t> Proactively identifies critical vulnerabilities and suspicious activities, minimizing financial losses from exploits.</a:t>
            </a:r>
          </a:p>
          <a:p>
            <a:pPr>
              <a:lnSpc>
                <a:spcPct val="100000"/>
              </a:lnSpc>
            </a:pPr>
            <a:r>
              <a:rPr lang="en-US" sz="2100" b="1" dirty="0">
                <a:effectLst/>
              </a:rPr>
              <a:t>Impact:</a:t>
            </a:r>
            <a:r>
              <a:rPr lang="en-US" sz="2100" dirty="0">
                <a:effectLst/>
              </a:rPr>
              <a:t> Enhances overall blockchain security, accelerates the </a:t>
            </a:r>
            <a:r>
              <a:rPr lang="en-US" sz="2100" dirty="0" err="1">
                <a:effectLst/>
              </a:rPr>
              <a:t>dApp</a:t>
            </a:r>
            <a:r>
              <a:rPr lang="en-US" sz="2100" dirty="0">
                <a:effectLst/>
              </a:rPr>
              <a:t> development lifecycle, and builds greater trust in decentralized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173143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B657-A767-EEE4-B3EC-4F00027D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865978"/>
            <a:ext cx="3185866" cy="1979597"/>
          </a:xfrm>
        </p:spPr>
        <p:txBody>
          <a:bodyPr anchor="ctr">
            <a:normAutofit/>
          </a:bodyPr>
          <a:lstStyle/>
          <a:p>
            <a:pPr algn="r"/>
            <a:r>
              <a:rPr lang="en-IN" sz="3600" b="1">
                <a:effectLst/>
              </a:rPr>
              <a:t>What's Next: Post-Hackathon Roadmap</a:t>
            </a:r>
            <a:endParaRPr lang="en-IN" sz="360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63DBA5AD-10C8-4C9E-A2E4-37834152A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410" y="773380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CI CD pipelines for continuous integration deployment outline icon  collection">
            <a:extLst>
              <a:ext uri="{FF2B5EF4-FFF2-40B4-BE49-F238E27FC236}">
                <a16:creationId xmlns:a16="http://schemas.microsoft.com/office/drawing/2014/main" id="{299E2FD7-C50B-E4FD-A31F-97C154EE1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768" y="1533051"/>
            <a:ext cx="2719685" cy="12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FEF67420-C2EF-496D-8511-54DA2D6E3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8837" y="773380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31DD1-7481-DC0D-F355-698E3D4B4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929" y="1012424"/>
            <a:ext cx="2112216" cy="2265112"/>
          </a:xfrm>
          <a:prstGeom prst="rect">
            <a:avLst/>
          </a:prstGeom>
        </p:spPr>
      </p:pic>
      <p:sp>
        <p:nvSpPr>
          <p:cNvPr id="6152" name="Rectangle 6151">
            <a:extLst>
              <a:ext uri="{FF2B5EF4-FFF2-40B4-BE49-F238E27FC236}">
                <a16:creationId xmlns:a16="http://schemas.microsoft.com/office/drawing/2014/main" id="{3926F8AF-45D6-46BD-B4AF-64E8AA687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7264" y="759482"/>
            <a:ext cx="3200400" cy="2743200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Blockchain Technology Course: Unlocking the Future of Decentralized  Innovation">
            <a:extLst>
              <a:ext uri="{FF2B5EF4-FFF2-40B4-BE49-F238E27FC236}">
                <a16:creationId xmlns:a16="http://schemas.microsoft.com/office/drawing/2014/main" id="{3F688014-628C-027D-95F8-30DA20C9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5658" y="1370691"/>
            <a:ext cx="2703613" cy="15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A448-A7D0-79F1-916C-9CADEA70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1165" y="3881658"/>
            <a:ext cx="7486502" cy="2424044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1200" dirty="0">
                <a:effectLst/>
              </a:rPr>
              <a:t>Our vision for </a:t>
            </a:r>
            <a:r>
              <a:rPr lang="en-US" sz="1200" dirty="0" err="1">
                <a:effectLst/>
              </a:rPr>
              <a:t>SentinelAI</a:t>
            </a:r>
            <a:r>
              <a:rPr lang="en-US" sz="1200" dirty="0">
                <a:effectLst/>
              </a:rPr>
              <a:t> extends far beyond this hackathon, aiming for continuous improvement and broader adoption.</a:t>
            </a:r>
          </a:p>
          <a:p>
            <a:pPr>
              <a:lnSpc>
                <a:spcPct val="100000"/>
              </a:lnSpc>
            </a:pPr>
            <a:r>
              <a:rPr lang="en-US" sz="1200" b="1" dirty="0">
                <a:effectLst/>
              </a:rPr>
              <a:t>Phase 1 (Post-Hackathon): </a:t>
            </a:r>
            <a:r>
              <a:rPr lang="en-US" sz="1200" dirty="0">
                <a:effectLst/>
              </a:rPr>
              <a:t>Conduct closed beta testing with early adopter developers to gather feedback and further refine our AI models.</a:t>
            </a:r>
          </a:p>
          <a:p>
            <a:pPr>
              <a:lnSpc>
                <a:spcPct val="100000"/>
              </a:lnSpc>
            </a:pPr>
            <a:r>
              <a:rPr lang="en-US" sz="1200" b="1" dirty="0">
                <a:effectLst/>
              </a:rPr>
              <a:t>Phase 2 (Mid-term):</a:t>
            </a:r>
            <a:r>
              <a:rPr lang="en-US" sz="1200" dirty="0">
                <a:effectLst/>
              </a:rPr>
              <a:t> Integrate </a:t>
            </a:r>
            <a:r>
              <a:rPr lang="en-US" sz="1200" dirty="0" err="1">
                <a:effectLst/>
              </a:rPr>
              <a:t>SentinelAI</a:t>
            </a:r>
            <a:r>
              <a:rPr lang="en-US" sz="1200" dirty="0">
                <a:effectLst/>
              </a:rPr>
              <a:t> with popular CI/CD pipelines and expand AI model capabilities to support additional smart contract languages and incorporate formal verification techniques.</a:t>
            </a:r>
          </a:p>
          <a:p>
            <a:pPr>
              <a:lnSpc>
                <a:spcPct val="100000"/>
              </a:lnSpc>
            </a:pPr>
            <a:r>
              <a:rPr lang="en-US" sz="1200" b="1" dirty="0">
                <a:effectLst/>
              </a:rPr>
              <a:t>Long-term:</a:t>
            </a:r>
            <a:r>
              <a:rPr lang="en-US" sz="1200" dirty="0">
                <a:effectLst/>
              </a:rPr>
              <a:t> Establish a decentralized governance model for AI model updates and protocol improvements, and explore integrations with blockchain insurance protocols to become the industry standard for smart contract security.</a:t>
            </a:r>
          </a:p>
          <a:p>
            <a:pPr>
              <a:lnSpc>
                <a:spcPct val="100000"/>
              </a:lnSpc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33940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586E-64C5-E1F1-7361-381C8ACF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510" y="2696666"/>
            <a:ext cx="10353762" cy="1257300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6140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{F33D7BAD-D405-4B47-BCCA-7FD754CF34B1}tf55705232_win32</Template>
  <TotalTime>23</TotalTime>
  <Words>461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Goudy Old Style</vt:lpstr>
      <vt:lpstr>Wingdings 2</vt:lpstr>
      <vt:lpstr>SlateVTI</vt:lpstr>
      <vt:lpstr>SentinelAI:  AI-Powered Smart Contract Security BlockDAG Hackathon 2025</vt:lpstr>
      <vt:lpstr>The Problem Statement </vt:lpstr>
      <vt:lpstr>Our Innovative Solution: SentinelAI</vt:lpstr>
      <vt:lpstr>Technical Architecture &amp; Key Features</vt:lpstr>
      <vt:lpstr>Who Benefits &amp; Why It Matters</vt:lpstr>
      <vt:lpstr>What's Next: Post-Hackathon Roadmap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DEADPOOL .</dc:creator>
  <cp:lastModifiedBy>DEADPOOL .</cp:lastModifiedBy>
  <cp:revision>1</cp:revision>
  <dcterms:created xsi:type="dcterms:W3CDTF">2025-06-30T08:48:49Z</dcterms:created>
  <dcterms:modified xsi:type="dcterms:W3CDTF">2025-06-30T09:12:48Z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